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4D4D4D"/>
    <a:srgbClr val="333333"/>
    <a:srgbClr val="2675B4"/>
    <a:srgbClr val="CC0000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1" autoAdjust="0"/>
    <p:restoredTop sz="95179"/>
  </p:normalViewPr>
  <p:slideViewPr>
    <p:cSldViewPr>
      <p:cViewPr>
        <p:scale>
          <a:sx n="90" d="100"/>
          <a:sy n="90" d="100"/>
        </p:scale>
        <p:origin x="180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23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67F5B-8943-5E46-9113-8A3747814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42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E5F680-21DB-ED4B-B715-05E29141D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8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6F6A-0E7B-314B-BB73-D9D8949D044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6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7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4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7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6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66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9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3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5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672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58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375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731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47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89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465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3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17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62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4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E6F6A-0E7B-314B-BB73-D9D8949D044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49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37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832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97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327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90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F680-21DB-ED4B-B715-05E29141D75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B40F44-0C8B-254B-B2EF-623B4F0666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532B54-3F2E-EF44-B931-123ADF61EB8E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5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442990-BAF3-A540-994A-A6117E0210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617FD6-7A66-7D48-BF90-AB8A3BA5CFB2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74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B0291C-F6E1-864E-9737-EC8CC34ADD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F29DB6-0AAC-C841-A735-08B611FA4B56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68DC8E-24BE-8541-9E96-0548BC7689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D163B5-9D46-3140-805F-C7CA9C7555B7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21CC0-0499-C44B-891C-3AEECD3950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3B4DA7-D600-C343-BC95-07806EFC9F05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9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812FB3-9B8D-BE4E-B919-86F179EA7D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F79A6F6-D880-4A41-B112-F9485C68E81B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5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7F77A-1245-2549-B176-112ADBF31D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27A992-7258-E844-B021-22001388A282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2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F1990-0C3E-E44D-9B21-27E03E60EC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34EC94D-5DB5-C846-B418-3FAA29C25A91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AE8C54-E52F-7841-9BC1-A5E5FB1987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75283D1-AFD4-F84B-AAAD-B067D2E286C8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4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FCCB02-517B-C449-AB57-C414DC6100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546CF9E-8FF7-9140-9C59-6360007E3BE0}" type="datetime1">
              <a:rPr lang="en-US" altLang="en-US"/>
              <a:pPr/>
              <a:t>8/20/17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8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This is the title of this slide.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903913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>
                <a:solidFill>
                  <a:srgbClr val="D9D9D9"/>
                </a:solidFill>
                <a:latin typeface="+mn-lt"/>
              </a:defRPr>
            </a:lvl1pPr>
          </a:lstStyle>
          <a:p>
            <a:fld id="{AD805C7A-CACC-4E4A-ABD9-0EDB27D262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</a:rPr>
              <a:t> Slideshow Title Goes Here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8080"/>
                </a:solidFill>
                <a:latin typeface="+mn-lt"/>
              </a:defRPr>
            </a:lvl1pPr>
          </a:lstStyle>
          <a:p>
            <a:fld id="{EF8281D1-ABD4-FF4C-8F47-2EA377FD6267}" type="datetime1">
              <a:rPr lang="en-US" altLang="en-US"/>
              <a:pPr/>
              <a:t>8/20/17</a:t>
            </a:fld>
            <a:endParaRPr lang="en-US" alt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7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464" y="1709936"/>
            <a:ext cx="8382000" cy="1143000"/>
          </a:xfrm>
        </p:spPr>
        <p:txBody>
          <a:bodyPr/>
          <a:lstStyle/>
          <a:p>
            <a:r>
              <a:rPr lang="en-US" altLang="en-US" dirty="0"/>
              <a:t>NED: An </a:t>
            </a:r>
            <a:r>
              <a:rPr lang="en-US" altLang="en-US" dirty="0" smtClean="0"/>
              <a:t>Inter-Graph</a:t>
            </a:r>
            <a:r>
              <a:rPr lang="zh-CN" altLang="en-US" dirty="0" smtClean="0"/>
              <a:t> </a:t>
            </a:r>
            <a:r>
              <a:rPr lang="en-US" altLang="en-US" dirty="0" smtClean="0"/>
              <a:t>Node </a:t>
            </a:r>
            <a:r>
              <a:rPr lang="en-US" altLang="en-US" dirty="0"/>
              <a:t>Metric Based On </a:t>
            </a:r>
            <a:r>
              <a:rPr lang="en-US" altLang="en-US" dirty="0" smtClean="0"/>
              <a:t>E</a:t>
            </a:r>
            <a:r>
              <a:rPr lang="en-US" altLang="zh-CN" dirty="0" smtClean="0"/>
              <a:t>d</a:t>
            </a:r>
            <a:r>
              <a:rPr lang="en-US" altLang="en-US" dirty="0" smtClean="0"/>
              <a:t>it D</a:t>
            </a:r>
            <a:r>
              <a:rPr lang="en-US" altLang="zh-CN" dirty="0" smtClean="0"/>
              <a:t>i</a:t>
            </a:r>
            <a:r>
              <a:rPr lang="en-US" altLang="en-US" dirty="0" smtClean="0"/>
              <a:t>stance</a:t>
            </a:r>
            <a:endParaRPr lang="en-US" alt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33056"/>
            <a:ext cx="7391400" cy="162954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 i="1" dirty="0" smtClean="0"/>
              <a:t>Haohan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smtClean="0"/>
              <a:t>Zhu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smtClean="0"/>
              <a:t>(</a:t>
            </a:r>
            <a:r>
              <a:rPr lang="en-US" altLang="zh-CN" sz="2000" b="1" i="1" dirty="0" smtClean="0"/>
              <a:t>Facebook,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err="1" smtClean="0"/>
              <a:t>Inc</a:t>
            </a:r>
            <a:r>
              <a:rPr lang="en-US" altLang="zh-CN" sz="2000" b="1" i="1" dirty="0" smtClean="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 err="1" smtClean="0"/>
              <a:t>Xian</a:t>
            </a:r>
            <a:r>
              <a:rPr lang="en-US" altLang="zh-CN" sz="2000" b="1" i="1" dirty="0" err="1" smtClean="0"/>
              <a:t>rui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err="1" smtClean="0"/>
              <a:t>Meng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smtClean="0"/>
              <a:t>(Apple,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err="1" smtClean="0"/>
              <a:t>Inc</a:t>
            </a:r>
            <a:r>
              <a:rPr lang="en-US" altLang="zh-CN" sz="2000" b="1" i="1" dirty="0" smtClean="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i="1" dirty="0" smtClean="0"/>
              <a:t>George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err="1" smtClean="0"/>
              <a:t>Kollios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smtClean="0"/>
              <a:t>(Boston</a:t>
            </a:r>
            <a:r>
              <a:rPr lang="zh-CN" altLang="en-US" sz="2000" b="1" i="1" dirty="0" smtClean="0"/>
              <a:t> </a:t>
            </a:r>
            <a:r>
              <a:rPr lang="en-US" altLang="zh-CN" sz="2000" b="1" i="1" dirty="0" smtClean="0"/>
              <a:t>University)</a:t>
            </a:r>
            <a:endParaRPr lang="en-US" altLang="en-US" sz="2000" dirty="0" smtClean="0"/>
          </a:p>
          <a:p>
            <a:pPr algn="l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1" y="5997649"/>
            <a:ext cx="1227469" cy="460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67944" y="34457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Construction </a:t>
            </a: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9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62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67944" y="34457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</a:t>
            </a:r>
            <a:r>
              <a:rPr lang="en-US" altLang="zh-CN" dirty="0"/>
              <a:t>Matching</a:t>
            </a:r>
            <a:endParaRPr lang="en-US" dirty="0"/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352328" y="4813465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</a:p>
        </p:txBody>
      </p:sp>
      <p:sp>
        <p:nvSpPr>
          <p:cNvPr id="97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35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67944" y="34457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/>
              <a:t>Re-Canonization</a:t>
            </a:r>
            <a:endParaRPr lang="en-US" dirty="0"/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9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08542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98186" y="283858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52328" y="4813465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Padding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</a:p>
        </p:txBody>
      </p:sp>
      <p:sp>
        <p:nvSpPr>
          <p:cNvPr id="98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9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55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  <p:bldP spid="94" grpId="0" animBg="1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08542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98186" y="283858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/>
              <a:t>Canonization</a:t>
            </a:r>
            <a:endParaRPr lang="en-US" dirty="0"/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  <p:sp>
        <p:nvSpPr>
          <p:cNvPr id="105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5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08542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98186" y="283858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2" name="Oval 9"/>
          <p:cNvSpPr>
            <a:spLocks noChangeArrowheads="1"/>
          </p:cNvSpPr>
          <p:nvPr/>
        </p:nvSpPr>
        <p:spPr bwMode="auto">
          <a:xfrm>
            <a:off x="3534453" y="476421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3529147" y="594596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7"/>
          <p:cNvSpPr>
            <a:spLocks noChangeArrowheads="1"/>
          </p:cNvSpPr>
          <p:nvPr/>
        </p:nvSpPr>
        <p:spPr bwMode="auto">
          <a:xfrm>
            <a:off x="3529147" y="5355311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6144875" y="476421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144875" y="595460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7" name="Oval 7"/>
          <p:cNvSpPr>
            <a:spLocks noChangeArrowheads="1"/>
          </p:cNvSpPr>
          <p:nvPr/>
        </p:nvSpPr>
        <p:spPr bwMode="auto">
          <a:xfrm>
            <a:off x="6146452" y="535818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Construction </a:t>
            </a:r>
          </a:p>
        </p:txBody>
      </p:sp>
      <p:cxnSp>
        <p:nvCxnSpPr>
          <p:cNvPr id="3" name="Straight Connector 2"/>
          <p:cNvCxnSpPr>
            <a:stCxn id="102" idx="7"/>
            <a:endCxn id="105" idx="1"/>
          </p:cNvCxnSpPr>
          <p:nvPr/>
        </p:nvCxnSpPr>
        <p:spPr bwMode="auto">
          <a:xfrm>
            <a:off x="3924698" y="4831167"/>
            <a:ext cx="2287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032133" y="458168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cxnSp>
        <p:nvCxnSpPr>
          <p:cNvPr id="109" name="Straight Connector 108"/>
          <p:cNvCxnSpPr>
            <a:stCxn id="102" idx="6"/>
            <a:endCxn id="107" idx="1"/>
          </p:cNvCxnSpPr>
          <p:nvPr/>
        </p:nvCxnSpPr>
        <p:spPr bwMode="auto">
          <a:xfrm>
            <a:off x="3991653" y="4992812"/>
            <a:ext cx="2221754" cy="4323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102" idx="5"/>
            <a:endCxn id="106" idx="1"/>
          </p:cNvCxnSpPr>
          <p:nvPr/>
        </p:nvCxnSpPr>
        <p:spPr bwMode="auto">
          <a:xfrm>
            <a:off x="3924698" y="5154457"/>
            <a:ext cx="2287132" cy="867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5883265" y="521104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919071" y="509198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cxnSp>
        <p:nvCxnSpPr>
          <p:cNvPr id="114" name="Straight Connector 113"/>
          <p:cNvCxnSpPr>
            <a:stCxn id="104" idx="7"/>
            <a:endCxn id="105" idx="2"/>
          </p:cNvCxnSpPr>
          <p:nvPr/>
        </p:nvCxnSpPr>
        <p:spPr bwMode="auto">
          <a:xfrm flipV="1">
            <a:off x="3919392" y="4992812"/>
            <a:ext cx="2225483" cy="429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104" idx="6"/>
            <a:endCxn id="107" idx="2"/>
          </p:cNvCxnSpPr>
          <p:nvPr/>
        </p:nvCxnSpPr>
        <p:spPr bwMode="auto">
          <a:xfrm>
            <a:off x="3986347" y="5583911"/>
            <a:ext cx="2160105" cy="2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104" idx="5"/>
            <a:endCxn id="106" idx="2"/>
          </p:cNvCxnSpPr>
          <p:nvPr/>
        </p:nvCxnSpPr>
        <p:spPr bwMode="auto">
          <a:xfrm>
            <a:off x="3919392" y="5745556"/>
            <a:ext cx="2225483" cy="437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03" idx="5"/>
            <a:endCxn id="106" idx="3"/>
          </p:cNvCxnSpPr>
          <p:nvPr/>
        </p:nvCxnSpPr>
        <p:spPr bwMode="auto">
          <a:xfrm>
            <a:off x="3919392" y="6336205"/>
            <a:ext cx="2292438" cy="8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3" idx="6"/>
            <a:endCxn id="107" idx="3"/>
          </p:cNvCxnSpPr>
          <p:nvPr/>
        </p:nvCxnSpPr>
        <p:spPr bwMode="auto">
          <a:xfrm flipV="1">
            <a:off x="3986347" y="5748427"/>
            <a:ext cx="2227060" cy="426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103" idx="7"/>
            <a:endCxn id="105" idx="3"/>
          </p:cNvCxnSpPr>
          <p:nvPr/>
        </p:nvCxnSpPr>
        <p:spPr bwMode="auto">
          <a:xfrm flipV="1">
            <a:off x="3919392" y="5154457"/>
            <a:ext cx="2292438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5032133" y="640316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878518" y="560729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176584" y="54423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914974" y="580239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303774" y="49591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303774" y="60016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sp>
        <p:nvSpPr>
          <p:cNvPr id="127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3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597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3" grpId="0"/>
      <p:bldP spid="112" grpId="0"/>
      <p:bldP spid="113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08542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98186" y="283858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2" name="Oval 9"/>
          <p:cNvSpPr>
            <a:spLocks noChangeArrowheads="1"/>
          </p:cNvSpPr>
          <p:nvPr/>
        </p:nvSpPr>
        <p:spPr bwMode="auto">
          <a:xfrm>
            <a:off x="3580622" y="476708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3575316" y="594883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7"/>
          <p:cNvSpPr>
            <a:spLocks noChangeArrowheads="1"/>
          </p:cNvSpPr>
          <p:nvPr/>
        </p:nvSpPr>
        <p:spPr bwMode="auto">
          <a:xfrm>
            <a:off x="3575316" y="5358183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6191044" y="4767084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191044" y="5957474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7" name="Oval 7"/>
          <p:cNvSpPr>
            <a:spLocks noChangeArrowheads="1"/>
          </p:cNvSpPr>
          <p:nvPr/>
        </p:nvSpPr>
        <p:spPr bwMode="auto">
          <a:xfrm>
            <a:off x="6192621" y="5361054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</a:t>
            </a:r>
            <a:r>
              <a:rPr lang="en-US" altLang="zh-CN" dirty="0"/>
              <a:t>Matching</a:t>
            </a:r>
            <a:endParaRPr lang="en-US" dirty="0"/>
          </a:p>
        </p:txBody>
      </p:sp>
      <p:cxnSp>
        <p:nvCxnSpPr>
          <p:cNvPr id="3" name="Straight Connector 2"/>
          <p:cNvCxnSpPr>
            <a:stCxn id="102" idx="7"/>
            <a:endCxn id="105" idx="1"/>
          </p:cNvCxnSpPr>
          <p:nvPr/>
        </p:nvCxnSpPr>
        <p:spPr bwMode="auto">
          <a:xfrm>
            <a:off x="3970867" y="4834039"/>
            <a:ext cx="2287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078302" y="45845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cxnSp>
        <p:nvCxnSpPr>
          <p:cNvPr id="109" name="Straight Connector 108"/>
          <p:cNvCxnSpPr>
            <a:stCxn id="102" idx="6"/>
            <a:endCxn id="107" idx="1"/>
          </p:cNvCxnSpPr>
          <p:nvPr/>
        </p:nvCxnSpPr>
        <p:spPr bwMode="auto">
          <a:xfrm>
            <a:off x="4037822" y="4995684"/>
            <a:ext cx="2221754" cy="4323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102" idx="5"/>
            <a:endCxn id="106" idx="1"/>
          </p:cNvCxnSpPr>
          <p:nvPr/>
        </p:nvCxnSpPr>
        <p:spPr bwMode="auto">
          <a:xfrm>
            <a:off x="3970867" y="5157329"/>
            <a:ext cx="2287132" cy="867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5929434" y="521391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5240" y="509485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cxnSp>
        <p:nvCxnSpPr>
          <p:cNvPr id="114" name="Straight Connector 113"/>
          <p:cNvCxnSpPr>
            <a:stCxn id="104" idx="7"/>
            <a:endCxn id="105" idx="2"/>
          </p:cNvCxnSpPr>
          <p:nvPr/>
        </p:nvCxnSpPr>
        <p:spPr bwMode="auto">
          <a:xfrm flipV="1">
            <a:off x="3965561" y="4995684"/>
            <a:ext cx="2225483" cy="429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104" idx="6"/>
            <a:endCxn id="107" idx="2"/>
          </p:cNvCxnSpPr>
          <p:nvPr/>
        </p:nvCxnSpPr>
        <p:spPr bwMode="auto">
          <a:xfrm>
            <a:off x="4032516" y="5586783"/>
            <a:ext cx="2160105" cy="2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104" idx="5"/>
            <a:endCxn id="106" idx="2"/>
          </p:cNvCxnSpPr>
          <p:nvPr/>
        </p:nvCxnSpPr>
        <p:spPr bwMode="auto">
          <a:xfrm>
            <a:off x="3965561" y="5748428"/>
            <a:ext cx="2225483" cy="437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03" idx="5"/>
            <a:endCxn id="106" idx="3"/>
          </p:cNvCxnSpPr>
          <p:nvPr/>
        </p:nvCxnSpPr>
        <p:spPr bwMode="auto">
          <a:xfrm>
            <a:off x="3965561" y="6339077"/>
            <a:ext cx="2292438" cy="86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103" idx="6"/>
            <a:endCxn id="107" idx="3"/>
          </p:cNvCxnSpPr>
          <p:nvPr/>
        </p:nvCxnSpPr>
        <p:spPr bwMode="auto">
          <a:xfrm flipV="1">
            <a:off x="4032516" y="5751299"/>
            <a:ext cx="2227060" cy="426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103" idx="7"/>
            <a:endCxn id="105" idx="3"/>
          </p:cNvCxnSpPr>
          <p:nvPr/>
        </p:nvCxnSpPr>
        <p:spPr bwMode="auto">
          <a:xfrm flipV="1">
            <a:off x="3965561" y="5157329"/>
            <a:ext cx="2292438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TextBox 119"/>
          <p:cNvSpPr txBox="1"/>
          <p:nvPr/>
        </p:nvSpPr>
        <p:spPr>
          <a:xfrm>
            <a:off x="5078302" y="64060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0</a:t>
            </a:r>
            <a:endParaRPr lang="en-US" sz="12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924687" y="561016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222753" y="544522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1143" y="580526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349943" y="49620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349943" y="600455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sp>
        <p:nvSpPr>
          <p:cNvPr id="111" name="Rectangle 110"/>
          <p:cNvSpPr/>
          <p:nvPr/>
        </p:nvSpPr>
        <p:spPr>
          <a:xfrm>
            <a:off x="3539324" y="4813465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</a:p>
        </p:txBody>
      </p:sp>
      <p:sp>
        <p:nvSpPr>
          <p:cNvPr id="128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99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3" grpId="0"/>
      <p:bldP spid="112" grpId="0"/>
      <p:bldP spid="113" grpId="0"/>
      <p:bldP spid="120" grpId="0"/>
      <p:bldP spid="121" grpId="0"/>
      <p:bldP spid="122" grpId="0"/>
      <p:bldP spid="123" grpId="0"/>
      <p:bldP spid="124" grpId="0"/>
      <p:bldP spid="125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08542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98186" y="283858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26" name="Rounded Rectangle 125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/>
              <a:t>Re-Canonization</a:t>
            </a:r>
            <a:endParaRPr lang="en-US" dirty="0"/>
          </a:p>
        </p:txBody>
      </p:sp>
      <p:sp>
        <p:nvSpPr>
          <p:cNvPr id="127" name="Oval 9"/>
          <p:cNvSpPr>
            <a:spLocks noChangeArrowheads="1"/>
          </p:cNvSpPr>
          <p:nvPr/>
        </p:nvSpPr>
        <p:spPr bwMode="auto">
          <a:xfrm>
            <a:off x="6631318" y="2856829"/>
            <a:ext cx="457200" cy="45720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16" name="Curved Connector 15"/>
          <p:cNvCxnSpPr>
            <a:stCxn id="71" idx="6"/>
            <a:endCxn id="57" idx="4"/>
          </p:cNvCxnSpPr>
          <p:nvPr/>
        </p:nvCxnSpPr>
        <p:spPr bwMode="auto">
          <a:xfrm>
            <a:off x="7092280" y="3085429"/>
            <a:ext cx="1634480" cy="847627"/>
          </a:xfrm>
          <a:prstGeom prst="curvedConnector4">
            <a:avLst>
              <a:gd name="adj1" fmla="val 26398"/>
              <a:gd name="adj2" fmla="val 118541"/>
            </a:avLst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0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740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352328" y="4813465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Padding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3707904" y="2478244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4" name="TextBox 103"/>
          <p:cNvSpPr txBox="1"/>
          <p:nvPr/>
        </p:nvSpPr>
        <p:spPr>
          <a:xfrm>
            <a:off x="4098186" y="22313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0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0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528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2" grpId="0"/>
      <p:bldP spid="1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/>
              <a:t>Canonization</a:t>
            </a:r>
            <a:endParaRPr lang="en-US" dirty="0"/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3707904" y="2478244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4098186" y="22313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1039800" y="225929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5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698122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033414" y="2252993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6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612635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9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211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Node Similarity Applications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7924800" cy="4264496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Transfer Learning</a:t>
            </a:r>
          </a:p>
          <a:p>
            <a:pPr lvl="1">
              <a:buFont typeface="Wingdings" charset="2"/>
              <a:buChar char="Ø"/>
            </a:pPr>
            <a:r>
              <a:rPr lang="en-US" altLang="zh-CN" dirty="0" smtClean="0"/>
              <a:t>Communication Networks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Protein–Protein </a:t>
            </a:r>
            <a:r>
              <a:rPr lang="en-US" dirty="0"/>
              <a:t>I</a:t>
            </a:r>
            <a:r>
              <a:rPr lang="en-US" dirty="0" smtClean="0"/>
              <a:t>nteraction Networks (PPI)</a:t>
            </a:r>
          </a:p>
          <a:p>
            <a:pPr lvl="1">
              <a:buClr>
                <a:srgbClr val="CC0000"/>
              </a:buClr>
              <a:buFont typeface="Wingdings" charset="2"/>
              <a:buChar char="v"/>
            </a:pPr>
            <a:endParaRPr lang="en-US" altLang="zh-CN" dirty="0" smtClean="0"/>
          </a:p>
          <a:p>
            <a:pPr eaLnBrk="1" hangingPunct="1"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Graph De-anonymization</a:t>
            </a:r>
          </a:p>
          <a:p>
            <a:pPr lvl="1">
              <a:buFont typeface="Wingdings" charset="2"/>
              <a:buChar char="Ø"/>
            </a:pPr>
            <a:r>
              <a:rPr lang="en-US" altLang="zh-CN" dirty="0" smtClean="0"/>
              <a:t>Social Networks</a:t>
            </a:r>
          </a:p>
          <a:p>
            <a:pPr lvl="1">
              <a:buFont typeface="Wingdings" charset="2"/>
              <a:buChar char="Ø"/>
            </a:pPr>
            <a:endParaRPr lang="en-US" altLang="zh-CN" dirty="0"/>
          </a:p>
          <a:p>
            <a:pPr lvl="1">
              <a:buClr>
                <a:srgbClr val="CC0000"/>
              </a:buClr>
              <a:buFont typeface="Wingdings" charset="2"/>
              <a:buChar char="ü"/>
            </a:pPr>
            <a:r>
              <a:rPr lang="en-US" altLang="zh-CN" sz="2400" i="1" dirty="0" smtClean="0">
                <a:solidFill>
                  <a:srgbClr val="C00000"/>
                </a:solidFill>
              </a:rPr>
              <a:t>Label-Free</a:t>
            </a:r>
          </a:p>
          <a:p>
            <a:pPr lvl="1">
              <a:buClr>
                <a:srgbClr val="CC0000"/>
              </a:buClr>
              <a:buFont typeface="Wingdings" charset="2"/>
              <a:buChar char="ü"/>
            </a:pPr>
            <a:r>
              <a:rPr lang="en-US" altLang="zh-CN" sz="2400" i="1" dirty="0" smtClean="0">
                <a:solidFill>
                  <a:srgbClr val="C00000"/>
                </a:solidFill>
              </a:rPr>
              <a:t>Inter-Graph</a:t>
            </a:r>
          </a:p>
          <a:p>
            <a:pPr lvl="1">
              <a:buClr>
                <a:srgbClr val="CC0000"/>
              </a:buClr>
              <a:buFont typeface="Wingdings" charset="2"/>
              <a:buChar char="ü"/>
            </a:pPr>
            <a:r>
              <a:rPr lang="en-US" altLang="zh-CN" sz="2400" i="1" dirty="0" smtClean="0">
                <a:solidFill>
                  <a:srgbClr val="C00000"/>
                </a:solidFill>
              </a:rPr>
              <a:t>Metric</a:t>
            </a:r>
            <a:endParaRPr lang="en-US" altLang="zh-CN" sz="2400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66" y="3081321"/>
            <a:ext cx="4089598" cy="2749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2512" y="6109320"/>
            <a:ext cx="388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From S. Rajagopala, et al., The </a:t>
            </a:r>
            <a:r>
              <a:rPr lang="en-US" sz="800" dirty="0"/>
              <a:t>binary protein-protein interaction landscape of Escherichia </a:t>
            </a:r>
            <a:r>
              <a:rPr lang="en-US" sz="800" dirty="0" smtClean="0"/>
              <a:t>coli, </a:t>
            </a:r>
            <a:r>
              <a:rPr lang="hu-HU" sz="800" dirty="0"/>
              <a:t>Nature Biotechnology 32, 285–290 (2014)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78" y="2987416"/>
            <a:ext cx="2377003" cy="2961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95185" y="6118162"/>
            <a:ext cx="1553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mtClean="0"/>
              <a:t>From https</a:t>
            </a:r>
            <a:r>
              <a:rPr lang="en-US" sz="800" dirty="0"/>
              <a:t>://</a:t>
            </a:r>
            <a:r>
              <a:rPr lang="en-US" sz="800" dirty="0" err="1"/>
              <a:t>networklessons.com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53" y="3041595"/>
            <a:ext cx="3816424" cy="28623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04803" y="6116450"/>
            <a:ext cx="15343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From http</a:t>
            </a:r>
            <a:r>
              <a:rPr lang="en-US" sz="800" dirty="0"/>
              <a:t>://</a:t>
            </a:r>
            <a:r>
              <a:rPr lang="en-US" sz="800" dirty="0" err="1"/>
              <a:t>peeljet.blogspot.com</a:t>
            </a:r>
            <a:endParaRPr lang="en-US" sz="800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3707904" y="2478244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4098186" y="22313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1039800" y="225929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5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698122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033414" y="2252993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6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612635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3235745" y="476708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B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203848" y="594883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C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Construction </a:t>
            </a:r>
          </a:p>
        </p:txBody>
      </p:sp>
      <p:cxnSp>
        <p:nvCxnSpPr>
          <p:cNvPr id="114" name="Straight Connector 113"/>
          <p:cNvCxnSpPr>
            <a:stCxn id="107" idx="7"/>
            <a:endCxn id="132" idx="1"/>
          </p:cNvCxnSpPr>
          <p:nvPr/>
        </p:nvCxnSpPr>
        <p:spPr bwMode="auto">
          <a:xfrm>
            <a:off x="3625990" y="4834039"/>
            <a:ext cx="26394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4808790" y="487352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688771" y="507429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cxnSp>
        <p:nvCxnSpPr>
          <p:cNvPr id="123" name="Straight Connector 122"/>
          <p:cNvCxnSpPr>
            <a:endCxn id="133" idx="3"/>
          </p:cNvCxnSpPr>
          <p:nvPr/>
        </p:nvCxnSpPr>
        <p:spPr bwMode="auto">
          <a:xfrm>
            <a:off x="3594093" y="6339077"/>
            <a:ext cx="2671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08" idx="7"/>
            <a:endCxn id="132" idx="3"/>
          </p:cNvCxnSpPr>
          <p:nvPr/>
        </p:nvCxnSpPr>
        <p:spPr bwMode="auto">
          <a:xfrm flipV="1">
            <a:off x="3594093" y="5157329"/>
            <a:ext cx="2671367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>
          <a:xfrm>
            <a:off x="3952385" y="50587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768438" y="611437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32" name="Oval 7"/>
          <p:cNvSpPr>
            <a:spLocks noChangeArrowheads="1"/>
          </p:cNvSpPr>
          <p:nvPr/>
        </p:nvSpPr>
        <p:spPr bwMode="auto">
          <a:xfrm>
            <a:off x="6198505" y="4767084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33" name="Oval 8"/>
          <p:cNvSpPr>
            <a:spLocks noChangeArrowheads="1"/>
          </p:cNvSpPr>
          <p:nvPr/>
        </p:nvSpPr>
        <p:spPr bwMode="auto">
          <a:xfrm>
            <a:off x="6198505" y="594883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134" name="Straight Connector 133"/>
          <p:cNvCxnSpPr>
            <a:stCxn id="107" idx="5"/>
            <a:endCxn id="133" idx="1"/>
          </p:cNvCxnSpPr>
          <p:nvPr/>
        </p:nvCxnSpPr>
        <p:spPr bwMode="auto">
          <a:xfrm>
            <a:off x="3625990" y="5157329"/>
            <a:ext cx="2639470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0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888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15" grpId="0"/>
      <p:bldP spid="119" grpId="0"/>
      <p:bldP spid="128" grpId="0"/>
      <p:bldP spid="129" grpId="0"/>
      <p:bldP spid="132" grpId="0" animBg="1"/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3707904" y="2478244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4098186" y="22313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1039800" y="225929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5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698122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033414" y="2252993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6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612635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3247173" y="476708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B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215276" y="594883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C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Bipartite Graph </a:t>
            </a:r>
            <a:r>
              <a:rPr lang="en-US" altLang="zh-CN" dirty="0"/>
              <a:t>Matching</a:t>
            </a:r>
            <a:endParaRPr lang="en-US" dirty="0"/>
          </a:p>
        </p:txBody>
      </p:sp>
      <p:cxnSp>
        <p:nvCxnSpPr>
          <p:cNvPr id="114" name="Straight Connector 113"/>
          <p:cNvCxnSpPr>
            <a:stCxn id="107" idx="7"/>
            <a:endCxn id="132" idx="1"/>
          </p:cNvCxnSpPr>
          <p:nvPr/>
        </p:nvCxnSpPr>
        <p:spPr bwMode="auto">
          <a:xfrm>
            <a:off x="3637418" y="4834039"/>
            <a:ext cx="26394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" name="TextBox 114"/>
          <p:cNvSpPr txBox="1"/>
          <p:nvPr/>
        </p:nvSpPr>
        <p:spPr>
          <a:xfrm>
            <a:off x="4820218" y="487352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00199" y="507429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cxnSp>
        <p:nvCxnSpPr>
          <p:cNvPr id="123" name="Straight Connector 122"/>
          <p:cNvCxnSpPr>
            <a:endCxn id="133" idx="3"/>
          </p:cNvCxnSpPr>
          <p:nvPr/>
        </p:nvCxnSpPr>
        <p:spPr bwMode="auto">
          <a:xfrm>
            <a:off x="3605521" y="6339077"/>
            <a:ext cx="2671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08" idx="7"/>
            <a:endCxn id="132" idx="3"/>
          </p:cNvCxnSpPr>
          <p:nvPr/>
        </p:nvCxnSpPr>
        <p:spPr bwMode="auto">
          <a:xfrm flipV="1">
            <a:off x="3605521" y="5157329"/>
            <a:ext cx="2671367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>
          <a:xfrm>
            <a:off x="3963813" y="50587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4779866" y="611437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32" name="Oval 7"/>
          <p:cNvSpPr>
            <a:spLocks noChangeArrowheads="1"/>
          </p:cNvSpPr>
          <p:nvPr/>
        </p:nvSpPr>
        <p:spPr bwMode="auto">
          <a:xfrm>
            <a:off x="6209933" y="4767084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33" name="Oval 8"/>
          <p:cNvSpPr>
            <a:spLocks noChangeArrowheads="1"/>
          </p:cNvSpPr>
          <p:nvPr/>
        </p:nvSpPr>
        <p:spPr bwMode="auto">
          <a:xfrm>
            <a:off x="6209933" y="594883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134" name="Straight Connector 133"/>
          <p:cNvCxnSpPr>
            <a:stCxn id="107" idx="5"/>
            <a:endCxn id="133" idx="1"/>
          </p:cNvCxnSpPr>
          <p:nvPr/>
        </p:nvCxnSpPr>
        <p:spPr bwMode="auto">
          <a:xfrm>
            <a:off x="3637418" y="5157329"/>
            <a:ext cx="2639470" cy="8584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Rectangle 93"/>
          <p:cNvSpPr/>
          <p:nvPr/>
        </p:nvSpPr>
        <p:spPr>
          <a:xfrm>
            <a:off x="3179284" y="4813465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Matching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endParaRPr lang="en-US" altLang="zh-CN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677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15" grpId="0"/>
      <p:bldP spid="119" grpId="0"/>
      <p:bldP spid="128" grpId="0"/>
      <p:bldP spid="129" grpId="0"/>
      <p:bldP spid="132" grpId="0" animBg="1"/>
      <p:bldP spid="133" grpId="0" animBg="1"/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3707904" y="2478244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TextBox 101"/>
          <p:cNvSpPr txBox="1"/>
          <p:nvPr/>
        </p:nvSpPr>
        <p:spPr>
          <a:xfrm>
            <a:off x="4098186" y="223139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</a:t>
            </a:r>
            <a:endParaRPr lang="en-US" sz="1200" dirty="0"/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1039800" y="225929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5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698122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033414" y="2252993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6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612635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2105422" y="4120082"/>
            <a:ext cx="433878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/>
              <a:t>Re-Canonization</a:t>
            </a:r>
            <a:endParaRPr lang="en-US" dirty="0"/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1043513" y="2273066"/>
            <a:ext cx="457200" cy="45720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11" name="Oval 9"/>
          <p:cNvSpPr>
            <a:spLocks noChangeArrowheads="1"/>
          </p:cNvSpPr>
          <p:nvPr/>
        </p:nvSpPr>
        <p:spPr bwMode="auto">
          <a:xfrm>
            <a:off x="2033319" y="2256970"/>
            <a:ext cx="457200" cy="457200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sp>
        <p:nvSpPr>
          <p:cNvPr id="114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614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87256" y="3496721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15856" y="3247074"/>
            <a:ext cx="86179" cy="24964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87256" y="3496721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2438802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7380312" y="284952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mtClean="0">
                <a:latin typeface="Times" panose="02020603050405020304" pitchFamily="18" charset="0"/>
              </a:rPr>
              <a:t>1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8" name="Oval 9"/>
          <p:cNvSpPr>
            <a:spLocks noChangeArrowheads="1"/>
          </p:cNvSpPr>
          <p:nvPr/>
        </p:nvSpPr>
        <p:spPr bwMode="auto">
          <a:xfrm>
            <a:off x="6623074" y="286286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545849" y="2863715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2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1" name="Oval 9"/>
          <p:cNvSpPr>
            <a:spLocks noChangeArrowheads="1"/>
          </p:cNvSpPr>
          <p:nvPr/>
        </p:nvSpPr>
        <p:spPr bwMode="auto">
          <a:xfrm>
            <a:off x="1630891" y="2859246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3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3" name="Oval 9"/>
          <p:cNvSpPr>
            <a:spLocks noChangeArrowheads="1"/>
          </p:cNvSpPr>
          <p:nvPr/>
        </p:nvSpPr>
        <p:spPr bwMode="auto">
          <a:xfrm>
            <a:off x="1039800" y="225929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698122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033414" y="2252993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4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6126359" y="226818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7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3599366" y="1844749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1" name="TextBox 110"/>
          <p:cNvSpPr txBox="1"/>
          <p:nvPr/>
        </p:nvSpPr>
        <p:spPr>
          <a:xfrm>
            <a:off x="3959406" y="157345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/>
              <a:t>0</a:t>
            </a:r>
            <a:endParaRPr lang="en-US" sz="1200" dirty="0"/>
          </a:p>
        </p:txBody>
      </p:sp>
      <p:sp>
        <p:nvSpPr>
          <p:cNvPr id="112" name="Rounded Rectangle 111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352328" y="4813465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Padding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07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489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animBg="1"/>
      <p:bldP spid="1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2" name="Rectangle 311"/>
              <p:cNvSpPr/>
              <p:nvPr/>
            </p:nvSpPr>
            <p:spPr>
              <a:xfrm>
                <a:off x="606506" y="4358967"/>
                <a:ext cx="7663053" cy="126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CC0000"/>
                  </a:buClr>
                  <a:buFont typeface="Wingdings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b="0" i="1" dirty="0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is-IS" i="1" dirty="0" smtClean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),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is-IS" i="1" dirty="0" smtClean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s-IS" i="1" dirty="0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is-I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dirty="0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zh-CN" altLang="en-US" b="0" i="1" dirty="0" smtClean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b="0" i="1" dirty="0" smtClean="0">
                  <a:latin typeface="Cambria Math" charset="0"/>
                </a:endParaRPr>
              </a:p>
              <a:p>
                <a:pPr algn="ctr">
                  <a:buClr>
                    <a:srgbClr val="CC0000"/>
                  </a:buClr>
                  <a:buFont typeface="Wingdings" charset="2"/>
                  <a:buChar char="v"/>
                </a:pPr>
                <a:endParaRPr lang="en-US" i="1" dirty="0" smtClean="0">
                  <a:latin typeface="Cambria Math" charset="0"/>
                </a:endParaRPr>
              </a:p>
              <a:p>
                <a:pPr marL="342900" indent="-342900" algn="ctr">
                  <a:buClr>
                    <a:srgbClr val="2675B4"/>
                  </a:buClr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𝑇</m:t>
                        </m:r>
                        <m:d>
                          <m:dPr>
                            <m:ctrlPr>
                              <a:rPr lang="en-US" altLang="zh-CN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is-IS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zh-CN" b="0" i="1" dirty="0" smtClean="0">
                                <a:latin typeface="Cambria Math" charset="0"/>
                              </a:rPr>
                              <m:t>3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zh-CN" altLang="en-US" b="0" i="1" dirty="0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altLang="zh-CN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3)</m:t>
                        </m:r>
                      </m:e>
                    </m:d>
                    <m:r>
                      <a:rPr lang="is-IS" i="1" dirty="0">
                        <a:latin typeface="Cambria Math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2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12" name="Rectangle 3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6" y="4358967"/>
                <a:ext cx="7663053" cy="1263423"/>
              </a:xfrm>
              <a:prstGeom prst="rect">
                <a:avLst/>
              </a:prstGeom>
              <a:blipFill rotWithShape="0"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5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901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38" y="4111724"/>
            <a:ext cx="2549719" cy="1837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59" y="1803199"/>
            <a:ext cx="3352829" cy="879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07132" y="1681419"/>
                <a:ext cx="3312368" cy="9361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>
                    <a:latin typeface="Cambria Math" charset="0"/>
                  </a:rPr>
                  <a:t>Padding</a:t>
                </a:r>
                <a:endParaRPr lang="en-US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i="1" dirty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zh-CN" i="1" dirty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r-HR" altLang="zh-CN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32" y="1681419"/>
                <a:ext cx="3312368" cy="936104"/>
              </a:xfrm>
              <a:prstGeom prst="roundRect">
                <a:avLst/>
              </a:prstGeom>
              <a:blipFill rotWithShape="0">
                <a:blip r:embed="rId5"/>
                <a:stretch>
                  <a:fillRect t="-129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42606" y="1340768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>
                <a:latin typeface="Cambria Math" charset="0"/>
              </a:rPr>
              <a:t>Canonization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2914" y="3570417"/>
            <a:ext cx="262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>
                <a:latin typeface="Cambria Math" charset="0"/>
              </a:rPr>
              <a:t>Bipartite</a:t>
            </a:r>
            <a:r>
              <a:rPr lang="zh-CN" altLang="en-US" dirty="0" smtClean="0">
                <a:latin typeface="Cambria Math" charset="0"/>
              </a:rPr>
              <a:t> </a:t>
            </a:r>
            <a:r>
              <a:rPr lang="en-US" altLang="zh-CN" dirty="0" smtClean="0">
                <a:latin typeface="Cambria Math" charset="0"/>
              </a:rPr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179512" y="4748123"/>
                <a:ext cx="5056411" cy="11786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>
                    <a:latin typeface="Cambria Math" charset="0"/>
                  </a:rPr>
                  <a:t>Bipartite</a:t>
                </a:r>
                <a:r>
                  <a:rPr lang="zh-CN" altLang="en-US" dirty="0" smtClean="0">
                    <a:latin typeface="Cambria Math" charset="0"/>
                  </a:rPr>
                  <a:t> </a:t>
                </a:r>
                <a:r>
                  <a:rPr lang="en-US" altLang="zh-CN" dirty="0" smtClean="0">
                    <a:latin typeface="Cambria Math" charset="0"/>
                  </a:rPr>
                  <a:t>Matching</a:t>
                </a:r>
                <a:endParaRPr lang="en-US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charset="0"/>
                        </a:rPr>
                        <m:t>𝑚</m:t>
                      </m:r>
                      <m:r>
                        <a:rPr lang="fr-FR" i="1" dirty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i="1" dirty="0">
                          <a:latin typeface="Cambria Math" charset="0"/>
                        </a:rPr>
                        <m:t>)=</m:t>
                      </m:r>
                      <m:func>
                        <m:func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altLang="zh-CN" i="1" dirty="0">
                              <a:latin typeface="Cambria Math" charset="0"/>
                            </a:rPr>
                            <m:t>𝑀𝑖𝑛</m:t>
                          </m:r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i="1" dirty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  <m:r>
                                <a:rPr lang="en-US" altLang="zh-CN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zh-CN" altLang="en-US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𝑤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altLang="zh-CN" i="1" dirty="0">
                                  <a:latin typeface="Cambria Math" charset="0"/>
                                </a:rPr>
                                <m:t>))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748123"/>
                <a:ext cx="5056411" cy="1178684"/>
              </a:xfrm>
              <a:prstGeom prst="roundRect">
                <a:avLst/>
              </a:prstGeom>
              <a:blipFill rotWithShape="0">
                <a:blip r:embed="rId6"/>
                <a:stretch>
                  <a:fillRect t="-359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307132" y="3212976"/>
                <a:ext cx="3544788" cy="93610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>
                    <a:latin typeface="Cambria Math" charset="0"/>
                  </a:rPr>
                  <a:t>Matching</a:t>
                </a:r>
                <a:endParaRPr lang="en-US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is-IS" i="1" dirty="0">
                          <a:latin typeface="Cambria Math" charset="0"/>
                        </a:rPr>
                        <m:t>=(</m:t>
                      </m:r>
                      <m:r>
                        <a:rPr lang="fr-FR" i="1" dirty="0">
                          <a:latin typeface="Cambria Math" charset="0"/>
                        </a:rPr>
                        <m:t>𝑚</m:t>
                      </m:r>
                      <m:r>
                        <a:rPr lang="fr-FR" i="1" dirty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i="1" dirty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i="1" dirty="0">
                          <a:latin typeface="Cambria Math" charset="0"/>
                        </a:rPr>
                        <m:t>)</m:t>
                      </m:r>
                      <m:r>
                        <a:rPr lang="is-IS" i="1" dirty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 dirty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i="1" dirty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is-IS" i="1" dirty="0">
                          <a:latin typeface="Cambria Math" charset="0"/>
                        </a:rPr>
                        <m:t>)/2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32" y="3212976"/>
                <a:ext cx="3544788" cy="936104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 bwMode="auto">
          <a:xfrm>
            <a:off x="4291543" y="2000528"/>
            <a:ext cx="648072" cy="48466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5400000">
            <a:off x="7031909" y="2924406"/>
            <a:ext cx="648072" cy="48466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5394534" y="5024201"/>
            <a:ext cx="648072" cy="48466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6200000">
            <a:off x="1872755" y="4204031"/>
            <a:ext cx="413542" cy="48466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6200000">
            <a:off x="1891833" y="2638932"/>
            <a:ext cx="375388" cy="484667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24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946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TED</a:t>
            </a:r>
            <a:r>
              <a:rPr lang="zh-CN" altLang="en-US" b="1" dirty="0" smtClean="0"/>
              <a:t>* </a:t>
            </a:r>
            <a:r>
              <a:rPr lang="en-US" altLang="zh-CN" b="1" dirty="0" smtClean="0"/>
              <a:t>vs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&amp;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GED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6" y="1430660"/>
            <a:ext cx="3466610" cy="2773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13" y="1447800"/>
            <a:ext cx="3491880" cy="2793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83" y="4069853"/>
            <a:ext cx="3465898" cy="27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TED</a:t>
            </a:r>
            <a:r>
              <a:rPr lang="zh-CN" altLang="en-US" b="1" dirty="0" smtClean="0"/>
              <a:t>* </a:t>
            </a:r>
            <a:r>
              <a:rPr lang="en-US" altLang="zh-CN" b="1" dirty="0" smtClean="0"/>
              <a:t>is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metric,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so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is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NED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00808"/>
                <a:ext cx="8210872" cy="4104456"/>
              </a:xfrm>
            </p:spPr>
            <p:txBody>
              <a:bodyPr/>
              <a:lstStyle/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/>
                  <a:t>TED</a:t>
                </a:r>
                <a:r>
                  <a:rPr lang="zh-CN" altLang="en-US" dirty="0" smtClean="0"/>
                  <a:t>*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metric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trees</a:t>
                </a: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b="0" i="1" dirty="0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s-IS" i="1" dirty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is-IS" i="1" dirty="0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=0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altLang="zh-CN" i="1" dirty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 dirty="0">
                                <a:latin typeface="Cambria Math" charset="0"/>
                              </a:rPr>
                              <m:t>+</m:t>
                            </m:r>
                            <m:r>
                              <a:rPr lang="zh-CN" altLang="en-US" i="1" dirty="0"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charset="0"/>
                      </a:rPr>
                      <m:t>=</m:t>
                    </m:r>
                    <m:r>
                      <a:rPr lang="zh-CN" altLang="en-US" dirty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is-I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 dirty="0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is-IS" i="1" dirty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i="1" dirty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0</m:t>
                        </m:r>
                      </m:sub>
                      <m:sup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−1</m:t>
                        </m:r>
                      </m:sup>
                      <m:e>
                        <m:r>
                          <a:rPr lang="fr-FR" i="1" dirty="0">
                            <a:latin typeface="Cambria Math" charset="0"/>
                          </a:rPr>
                          <m:t>𝑚</m:t>
                        </m:r>
                        <m:r>
                          <a:rPr lang="fr-FR" i="1" dirty="0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 dirty="0">
                            <a:latin typeface="Cambria Math" charset="0"/>
                          </a:rPr>
                          <m:t>)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/2</m:t>
                        </m:r>
                      </m:e>
                    </m:nary>
                  </m:oMath>
                </a14:m>
                <a:endParaRPr lang="en-US" altLang="zh-CN" dirty="0" smtClean="0"/>
              </a:p>
              <a:p>
                <a:pPr lvl="1">
                  <a:buFont typeface="Wingdings" charset="2"/>
                  <a:buChar char="Ø"/>
                </a:pPr>
                <a:endParaRPr lang="en-US" altLang="zh-CN" sz="1800" i="1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Wingdings" charset="2"/>
                  <a:buChar char="v"/>
                </a:pPr>
                <a:r>
                  <a:rPr lang="en-US" altLang="zh-CN" i="1" dirty="0" smtClean="0">
                    <a:solidFill>
                      <a:srgbClr val="C00000"/>
                    </a:solidFill>
                  </a:rPr>
                  <a:t>Metric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properties:</a:t>
                </a:r>
                <a:endParaRPr lang="en-US" altLang="zh-CN" sz="1800" i="1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zh-CN" altLang="en-US" b="0" i="1" dirty="0" smtClean="0">
                        <a:latin typeface="Cambria Math" charset="0"/>
                      </a:rPr>
                      <m:t> </m:t>
                    </m:r>
                    <m:r>
                      <a:rPr lang="zh-CN" alt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zh-CN" alt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zh-CN" alt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iff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</m:e>
                    </m:d>
                    <m:r>
                      <a:rPr lang="en-US" altLang="zh-CN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⋍</m:t>
                    </m:r>
                    <m:r>
                      <a:rPr lang="en-US" altLang="zh-CN" i="1" dirty="0">
                        <a:latin typeface="Cambria Math" charset="0"/>
                      </a:rPr>
                      <m:t>𝑇</m:t>
                    </m:r>
                    <m:r>
                      <a:rPr lang="en-US" altLang="zh-CN" i="1" dirty="0">
                        <a:latin typeface="Cambria Math" charset="0"/>
                      </a:rPr>
                      <m:t>(</m:t>
                    </m:r>
                    <m:r>
                      <a:rPr lang="is-IS" i="1" dirty="0">
                        <a:latin typeface="Cambria Math" charset="0"/>
                      </a:rPr>
                      <m:t>𝑣</m:t>
                    </m:r>
                    <m:r>
                      <a:rPr lang="en-US" altLang="zh-CN" i="1" dirty="0">
                        <a:latin typeface="Cambria Math" charset="0"/>
                      </a:rPr>
                      <m:t>,</m:t>
                    </m:r>
                    <m:r>
                      <a:rPr lang="en-US" altLang="zh-CN" i="1" dirty="0">
                        <a:latin typeface="Cambria Math" charset="0"/>
                      </a:rPr>
                      <m:t>𝑘</m:t>
                    </m:r>
                    <m:r>
                      <a:rPr lang="en-US" altLang="zh-CN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zh-CN" altLang="en-US" b="0" i="1" dirty="0" smtClean="0">
                        <a:latin typeface="Cambria Math" charset="0"/>
                      </a:rPr>
                      <m:t> </m:t>
                    </m:r>
                    <m:r>
                      <a:rPr lang="zh-CN" alt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𝑢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𝑤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+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s-IS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is-IS" i="1" dirty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i="1" dirty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is-I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𝑤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𝑇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(</m:t>
                        </m:r>
                        <m:r>
                          <a:rPr lang="is-IS" i="1" dirty="0">
                            <a:latin typeface="Cambria Math" charset="0"/>
                          </a:rPr>
                          <m:t>𝑣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zh-CN" altLang="en-US" dirty="0" smtClean="0"/>
              </a:p>
              <a:p>
                <a:pPr lvl="1">
                  <a:buFont typeface="Wingdings" charset="2"/>
                  <a:buChar char="Ø"/>
                </a:pPr>
                <a:endParaRPr lang="en-US" altLang="zh-CN" sz="1800" i="1" dirty="0" smtClean="0">
                  <a:solidFill>
                    <a:srgbClr val="C00000"/>
                  </a:solidFill>
                </a:endParaRPr>
              </a:p>
              <a:p>
                <a:pPr lvl="1">
                  <a:buFont typeface="Wingdings" charset="2"/>
                  <a:buChar char="Ø"/>
                </a:pPr>
                <a:endParaRPr lang="en-US" altLang="zh-CN" sz="1800" i="1" dirty="0" smtClean="0">
                  <a:solidFill>
                    <a:srgbClr val="C00000"/>
                  </a:solidFill>
                </a:endParaRPr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/>
                  <a:t>NED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metric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inter-graph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nodes</a:t>
                </a:r>
                <a:endParaRPr lang="en-US" altLang="zh-CN" dirty="0"/>
              </a:p>
            </p:txBody>
          </p:sp>
        </mc:Choice>
        <mc:Fallback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00808"/>
                <a:ext cx="8210872" cy="4104456"/>
              </a:xfrm>
              <a:blipFill rotWithShape="0">
                <a:blip r:embed="rId3"/>
                <a:stretch>
                  <a:fillRect l="-965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6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/>
              <a:t>TED</a:t>
            </a:r>
            <a:r>
              <a:rPr lang="zh-CN" altLang="en-US" b="1" dirty="0"/>
              <a:t>* </a:t>
            </a:r>
            <a:r>
              <a:rPr lang="en-US" altLang="zh-CN" b="1" dirty="0"/>
              <a:t>vs</a:t>
            </a:r>
            <a:r>
              <a:rPr lang="zh-CN" altLang="en-US" b="1" dirty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Efficiency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92425"/>
            <a:ext cx="4490949" cy="3592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93" y="2492896"/>
            <a:ext cx="4488809" cy="35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38864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NED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Case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Study: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De-anonymization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4" y="1448655"/>
            <a:ext cx="3465898" cy="2772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47800"/>
            <a:ext cx="3466610" cy="2773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63" y="3978584"/>
            <a:ext cx="3466610" cy="27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Existing Node Similarity Measures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3" y="1386305"/>
            <a:ext cx="5872074" cy="46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4888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Thank You !</a:t>
            </a:r>
            <a:endParaRPr lang="en-US" alt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743200"/>
            <a:ext cx="7391400" cy="2819400"/>
          </a:xfrm>
        </p:spPr>
        <p:txBody>
          <a:bodyPr/>
          <a:lstStyle/>
          <a:p>
            <a:pPr algn="l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1" y="5997649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Node Similarity: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NED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00808"/>
                <a:ext cx="7924800" cy="4264496"/>
              </a:xfrm>
            </p:spPr>
            <p:txBody>
              <a:bodyPr/>
              <a:lstStyle/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/>
                  <a:t>Use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neighborhood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topological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structure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describe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node.</a:t>
                </a:r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dirty="0" smtClean="0"/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dirty="0" smtClean="0"/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sz="2400" i="1" dirty="0">
                  <a:solidFill>
                    <a:srgbClr val="C00000"/>
                  </a:solidFill>
                </a:endParaRPr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/>
                  <a:t>Use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Neighborhood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Trees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rather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Sub-Graphs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altLang="zh-CN" sz="1800" i="1" dirty="0" smtClean="0">
                    <a:solidFill>
                      <a:srgbClr val="C00000"/>
                    </a:solidFill>
                  </a:rPr>
                  <a:t>Computability</a:t>
                </a:r>
                <a:r>
                  <a:rPr lang="zh-CN" altLang="en-US" sz="18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/>
                  <a:t>Let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𝛿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𝑢</m:t>
                    </m:r>
                    <m:r>
                      <a:rPr lang="en-US" i="1" dirty="0">
                        <a:latin typeface="Cambria Math" charset="0"/>
                      </a:rPr>
                      <m:t>, </m:t>
                    </m:r>
                    <m:r>
                      <a:rPr lang="en-US" i="1" dirty="0">
                        <a:latin typeface="Cambria Math" charset="0"/>
                      </a:rPr>
                      <m:t>𝑣</m:t>
                    </m:r>
                    <m:r>
                      <a:rPr lang="en-US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between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pair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T</a:t>
                </a:r>
                <a:r>
                  <a:rPr lang="en-US" altLang="zh-CN" dirty="0" smtClean="0"/>
                  <a:t>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neighborhood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subgraphs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isomorphic,</a:t>
                </a:r>
                <a:r>
                  <a:rPr lang="zh-CN" altLang="en-US" dirty="0" smtClean="0"/>
                  <a:t> </a:t>
                </a:r>
                <a:r>
                  <a:rPr lang="en-US" altLang="zh-CN" i="1" dirty="0" err="1" smtClean="0"/>
                  <a:t>iff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𝛿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𝑢</m:t>
                    </m:r>
                    <m:r>
                      <a:rPr lang="en-US" i="1" dirty="0">
                        <a:latin typeface="Cambria Math" charset="0"/>
                      </a:rPr>
                      <m:t>, </m:t>
                    </m:r>
                    <m:r>
                      <a:rPr lang="en-US" i="1" dirty="0">
                        <a:latin typeface="Cambria Math" charset="0"/>
                      </a:rPr>
                      <m:t>𝑣</m:t>
                    </m:r>
                    <m:r>
                      <a:rPr lang="en-US" i="1" dirty="0">
                        <a:latin typeface="Cambria Math" charset="0"/>
                      </a:rPr>
                      <m:t>) = 0</m:t>
                    </m:r>
                  </m:oMath>
                </a14:m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polynomial</a:t>
                </a:r>
                <a:r>
                  <a:rPr lang="en-US" altLang="zh-CN" dirty="0"/>
                  <a:t>-</a:t>
                </a:r>
                <a:r>
                  <a:rPr lang="en-US" altLang="zh-CN" dirty="0" smtClean="0"/>
                  <a:t>computable.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hard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graph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isomorphism)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altLang="zh-CN" i="1" dirty="0" smtClean="0">
                    <a:solidFill>
                      <a:srgbClr val="C00000"/>
                    </a:solidFill>
                  </a:rPr>
                  <a:t>Effectiveness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Non</a:t>
                </a:r>
                <a:r>
                  <a:rPr lang="en-US" altLang="zh-CN" dirty="0"/>
                  <a:t>-</a:t>
                </a:r>
                <a:r>
                  <a:rPr lang="en-US" altLang="zh-CN" dirty="0" smtClean="0"/>
                  <a:t>identity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t</a:t>
                </a:r>
                <a:r>
                  <a:rPr lang="en-US" altLang="zh-CN" dirty="0" smtClean="0"/>
                  <a:t>op-k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s</a:t>
                </a:r>
                <a:r>
                  <a:rPr lang="en-US" altLang="zh-CN" dirty="0" smtClean="0"/>
                  <a:t>imilar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ranking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k-nearest-neighbor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similar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finding.</a:t>
                </a:r>
              </a:p>
              <a:p>
                <a:pPr lvl="1"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dirty="0" smtClean="0"/>
              </a:p>
              <a:p>
                <a:pPr lvl="1"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dirty="0" smtClean="0"/>
              </a:p>
              <a:p>
                <a:pPr lvl="1"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sz="18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00808"/>
                <a:ext cx="7924800" cy="4264496"/>
              </a:xfrm>
              <a:blipFill rotWithShape="0">
                <a:blip r:embed="rId3"/>
                <a:stretch>
                  <a:fillRect l="-1000" t="-1000" r="-1154" b="-3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3743408" cy="1296144"/>
          </a:xfrm>
          <a:prstGeom prst="rect">
            <a:avLst/>
          </a:prstGeom>
        </p:spPr>
      </p:pic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Tree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Edit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Distance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00808"/>
                <a:ext cx="7924800" cy="4264496"/>
              </a:xfrm>
            </p:spPr>
            <p:txBody>
              <a:bodyPr/>
              <a:lstStyle/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similarity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between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two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nodes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measured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between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neighborhood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adjacent-trees</a:t>
                </a:r>
                <a:endParaRPr lang="en-US" i="1" dirty="0" smtClean="0">
                  <a:latin typeface="Cambria Math" charset="0"/>
                </a:endParaRPr>
              </a:p>
              <a:p>
                <a:pPr marL="0" indent="0" algn="ctr">
                  <a:buClr>
                    <a:srgbClr val="CC000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charset="0"/>
                          </a:rPr>
                          <m:t>𝑁𝐸𝐷</m:t>
                        </m:r>
                      </m:sub>
                    </m:sSub>
                    <m:r>
                      <a:rPr lang="hu-HU" i="1" dirty="0" smtClean="0">
                        <a:latin typeface="Cambria Math" charset="0"/>
                      </a:rPr>
                      <m:t> </m:t>
                    </m:r>
                    <m:r>
                      <a:rPr lang="hu-HU" i="1" dirty="0">
                        <a:latin typeface="Cambria Math" charset="0"/>
                      </a:rPr>
                      <m:t>(</m:t>
                    </m:r>
                    <m:r>
                      <a:rPr lang="hu-HU" i="1" dirty="0" err="1">
                        <a:latin typeface="Cambria Math" charset="0"/>
                      </a:rPr>
                      <m:t>𝑢</m:t>
                    </m:r>
                    <m:r>
                      <a:rPr lang="hu-HU" i="1" dirty="0" err="1">
                        <a:latin typeface="Cambria Math" charset="0"/>
                      </a:rPr>
                      <m:t>,</m:t>
                    </m:r>
                    <m:r>
                      <a:rPr lang="hu-HU" i="1" dirty="0" err="1">
                        <a:latin typeface="Cambria Math" charset="0"/>
                      </a:rPr>
                      <m:t>𝑣</m:t>
                    </m:r>
                    <m:r>
                      <a:rPr lang="hu-HU" i="1" dirty="0">
                        <a:latin typeface="Cambria Math" charset="0"/>
                      </a:rPr>
                      <m:t>) = 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hu-HU" i="1" dirty="0">
                            <a:latin typeface="Cambria Math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hu-HU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charset="0"/>
                              </a:rPr>
                              <m:t>𝑇𝐸𝐷</m:t>
                            </m:r>
                          </m:e>
                          <m:sup>
                            <m:r>
                              <a:rPr lang="zh-CN" altLang="en-US" b="0" i="1" dirty="0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hu-HU" i="1" dirty="0" smtClean="0">
                        <a:latin typeface="Cambria Math" charset="0"/>
                      </a:rPr>
                      <m:t> </m:t>
                    </m:r>
                    <m:r>
                      <a:rPr lang="hu-HU" i="1" dirty="0">
                        <a:latin typeface="Cambria Math" charset="0"/>
                      </a:rPr>
                      <m:t>(</m:t>
                    </m:r>
                    <m:r>
                      <a:rPr lang="hu-HU" i="1" dirty="0">
                        <a:latin typeface="Cambria Math" charset="0"/>
                      </a:rPr>
                      <m:t>𝑇</m:t>
                    </m:r>
                    <m:r>
                      <a:rPr lang="hu-HU" i="1" dirty="0">
                        <a:latin typeface="Cambria Math" charset="0"/>
                      </a:rPr>
                      <m:t>(</m:t>
                    </m:r>
                    <m:r>
                      <a:rPr lang="hu-HU" i="1" dirty="0" err="1">
                        <a:latin typeface="Cambria Math" charset="0"/>
                      </a:rPr>
                      <m:t>𝑢</m:t>
                    </m:r>
                    <m:r>
                      <a:rPr lang="hu-HU" i="1" dirty="0" err="1">
                        <a:latin typeface="Cambria Math" charset="0"/>
                      </a:rPr>
                      <m:t>,</m:t>
                    </m:r>
                    <m:r>
                      <a:rPr lang="hu-HU" i="1" dirty="0" err="1">
                        <a:latin typeface="Cambria Math" charset="0"/>
                      </a:rPr>
                      <m:t>𝑘</m:t>
                    </m:r>
                    <m:r>
                      <a:rPr lang="hu-HU" i="1" dirty="0">
                        <a:latin typeface="Cambria Math" charset="0"/>
                      </a:rPr>
                      <m:t>),</m:t>
                    </m:r>
                    <m:r>
                      <a:rPr lang="hu-HU" i="1" dirty="0">
                        <a:latin typeface="Cambria Math" charset="0"/>
                      </a:rPr>
                      <m:t>𝑇</m:t>
                    </m:r>
                    <m:r>
                      <a:rPr lang="hu-HU" i="1" dirty="0">
                        <a:latin typeface="Cambria Math" charset="0"/>
                      </a:rPr>
                      <m:t>(</m:t>
                    </m:r>
                    <m:r>
                      <a:rPr lang="hu-HU" i="1" dirty="0" err="1">
                        <a:latin typeface="Cambria Math" charset="0"/>
                      </a:rPr>
                      <m:t>𝑣</m:t>
                    </m:r>
                    <m:r>
                      <a:rPr lang="hu-HU" i="1" dirty="0" err="1">
                        <a:latin typeface="Cambria Math" charset="0"/>
                      </a:rPr>
                      <m:t>,</m:t>
                    </m:r>
                    <m:r>
                      <a:rPr lang="hu-HU" i="1" dirty="0" err="1">
                        <a:latin typeface="Cambria Math" charset="0"/>
                      </a:rPr>
                      <m:t>𝑘</m:t>
                    </m:r>
                    <m:r>
                      <a:rPr lang="hu-HU" i="1" dirty="0">
                        <a:latin typeface="Cambria Math" charset="0"/>
                      </a:rPr>
                      <m:t>))</m:t>
                    </m:r>
                  </m:oMath>
                </a14:m>
                <a:r>
                  <a:rPr lang="hu-HU" dirty="0"/>
                  <a:t> </a:t>
                </a:r>
              </a:p>
              <a:p>
                <a:pPr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dirty="0"/>
              </a:p>
              <a:p>
                <a:pPr lvl="1">
                  <a:buFont typeface="Wingdings" charset="2"/>
                  <a:buChar char="Ø"/>
                </a:pP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computation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tree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unordered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unlabeled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trees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belongs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NP-Complete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even</a:t>
                </a:r>
                <a:r>
                  <a:rPr lang="zh-CN" altLang="en-US" dirty="0" smtClean="0"/>
                  <a:t> </a:t>
                </a:r>
                <a:r>
                  <a:rPr lang="en-US" altLang="zh-CN" i="1" dirty="0" err="1" smtClean="0">
                    <a:solidFill>
                      <a:srgbClr val="C00000"/>
                    </a:solidFill>
                  </a:rPr>
                  <a:t>MaxSNP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-Hard</a:t>
                </a:r>
                <a:r>
                  <a:rPr lang="en-US" altLang="zh-CN" dirty="0" smtClean="0"/>
                  <a:t>.</a:t>
                </a:r>
              </a:p>
              <a:p>
                <a:pPr lvl="1">
                  <a:buClr>
                    <a:srgbClr val="CC0000"/>
                  </a:buClr>
                  <a:buFont typeface="Wingdings" charset="2"/>
                  <a:buChar char="v"/>
                </a:pPr>
                <a:endParaRPr lang="en-US" altLang="zh-CN" sz="18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00808"/>
                <a:ext cx="7924800" cy="4264496"/>
              </a:xfrm>
              <a:blipFill rotWithShape="0">
                <a:blip r:embed="rId3"/>
                <a:stretch>
                  <a:fillRect l="-1000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42" y="4221088"/>
            <a:ext cx="5842002" cy="2008585"/>
          </a:xfrm>
          <a:prstGeom prst="rect">
            <a:avLst/>
          </a:prstGeom>
        </p:spPr>
      </p:pic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Modified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Tree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Edit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Distance: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7924800" cy="4264496"/>
          </a:xfrm>
        </p:spPr>
        <p:txBody>
          <a:bodyPr/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Modified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Distance:</a:t>
            </a:r>
          </a:p>
          <a:p>
            <a:pPr lvl="1">
              <a:buFont typeface="Wingdings" charset="2"/>
              <a:buChar char="Ø"/>
            </a:pP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dirty="0" smtClean="0"/>
              <a:t>operation </a:t>
            </a:r>
            <a:r>
              <a:rPr lang="en-US" dirty="0"/>
              <a:t>can change the depth of any existing node in the </a:t>
            </a:r>
            <a:r>
              <a:rPr lang="en-US" dirty="0" smtClean="0"/>
              <a:t>tree</a:t>
            </a:r>
          </a:p>
          <a:p>
            <a:pPr lvl="1">
              <a:buClr>
                <a:srgbClr val="CC0000"/>
              </a:buClr>
              <a:buFont typeface="Wingdings" charset="2"/>
              <a:buChar char="v"/>
            </a:pPr>
            <a:endParaRPr lang="en-US" dirty="0"/>
          </a:p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Edit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TED</a:t>
            </a:r>
            <a:r>
              <a:rPr lang="zh-CN" altLang="en-US" dirty="0" smtClean="0"/>
              <a:t>* </a:t>
            </a:r>
            <a:r>
              <a:rPr lang="en-US" altLang="zh-CN" dirty="0" smtClean="0"/>
              <a:t>:</a:t>
            </a:r>
            <a:endParaRPr lang="en-US" altLang="zh-CN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Insert </a:t>
            </a:r>
            <a:r>
              <a:rPr lang="en-US" dirty="0"/>
              <a:t>a leaf </a:t>
            </a:r>
            <a:r>
              <a:rPr lang="en-US" dirty="0" smtClean="0"/>
              <a:t>node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Delete </a:t>
            </a:r>
            <a:r>
              <a:rPr lang="en-US" dirty="0"/>
              <a:t>a leaf node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Move </a:t>
            </a:r>
            <a:r>
              <a:rPr lang="en-US" dirty="0"/>
              <a:t>a node at the same </a:t>
            </a:r>
            <a:r>
              <a:rPr lang="en-US" dirty="0" smtClean="0"/>
              <a:t>level</a:t>
            </a:r>
          </a:p>
          <a:p>
            <a:pPr lvl="1">
              <a:buFont typeface="Wingdings" charset="2"/>
              <a:buChar char="Ø"/>
            </a:pPr>
            <a:endParaRPr lang="en-US" dirty="0"/>
          </a:p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Advantage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TED</a:t>
            </a:r>
            <a:r>
              <a:rPr lang="zh-CN" altLang="en-US" dirty="0" smtClean="0"/>
              <a:t>* </a:t>
            </a:r>
            <a:r>
              <a:rPr lang="en-US" altLang="zh-CN" dirty="0" smtClean="0"/>
              <a:t>?</a:t>
            </a:r>
            <a:endParaRPr lang="en-US" altLang="zh-CN" dirty="0"/>
          </a:p>
          <a:p>
            <a:pPr lvl="1">
              <a:buClr>
                <a:srgbClr val="CC0000"/>
              </a:buClr>
              <a:buFont typeface="Wingdings" charset="2"/>
              <a:buChar char="ü"/>
            </a:pPr>
            <a:r>
              <a:rPr lang="en-US" altLang="zh-CN" sz="1800" i="1" dirty="0" smtClean="0">
                <a:solidFill>
                  <a:srgbClr val="C00000"/>
                </a:solidFill>
              </a:rPr>
              <a:t>Metric</a:t>
            </a:r>
            <a:r>
              <a:rPr lang="en-US" altLang="zh-CN" i="1" dirty="0" smtClean="0"/>
              <a:t>:	The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same</a:t>
            </a:r>
            <a:r>
              <a:rPr lang="zh-CN" altLang="en-US" i="1" dirty="0" smtClean="0"/>
              <a:t> </a:t>
            </a:r>
            <a:r>
              <a:rPr lang="en-US" altLang="zh-CN" sz="1800" i="1" dirty="0" smtClean="0"/>
              <a:t>as</a:t>
            </a:r>
            <a:r>
              <a:rPr lang="zh-CN" altLang="en-US" sz="1800" i="1" dirty="0" smtClean="0"/>
              <a:t> </a:t>
            </a:r>
            <a:r>
              <a:rPr lang="en-US" altLang="zh-CN" sz="1800" i="1" dirty="0" smtClean="0"/>
              <a:t>TED</a:t>
            </a:r>
            <a:endParaRPr lang="en-US" altLang="zh-CN" dirty="0" smtClean="0"/>
          </a:p>
          <a:p>
            <a:pPr lvl="1">
              <a:buClr>
                <a:srgbClr val="CC0000"/>
              </a:buClr>
              <a:buFont typeface="Wingdings" charset="2"/>
              <a:buChar char="ü"/>
            </a:pPr>
            <a:r>
              <a:rPr lang="en-US" altLang="zh-CN" i="1" dirty="0" smtClean="0">
                <a:solidFill>
                  <a:srgbClr val="C00000"/>
                </a:solidFill>
              </a:rPr>
              <a:t>Efficient</a:t>
            </a:r>
            <a:r>
              <a:rPr lang="en-US" altLang="zh-CN" i="1" dirty="0" smtClean="0"/>
              <a:t>:	Polynomial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time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computable</a:t>
            </a:r>
            <a:endParaRPr lang="en-US" altLang="zh-CN" dirty="0" smtClean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" name="Striped Right Arrow 310"/>
          <p:cNvSpPr/>
          <p:nvPr/>
        </p:nvSpPr>
        <p:spPr bwMode="auto">
          <a:xfrm rot="16200000">
            <a:off x="3224585" y="2226293"/>
            <a:ext cx="2277864" cy="1135659"/>
          </a:xfrm>
          <a:prstGeom prst="stripedRightArrow">
            <a:avLst>
              <a:gd name="adj1" fmla="val 24838"/>
              <a:gd name="adj2" fmla="val 8396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2352328" y="4293096"/>
            <a:ext cx="430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Iterative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Bottom-Up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endParaRPr lang="en-US" altLang="zh-CN" dirty="0"/>
          </a:p>
        </p:txBody>
      </p:sp>
      <p:sp>
        <p:nvSpPr>
          <p:cNvPr id="5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311" grpId="0" animBg="1"/>
      <p:bldP spid="3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67944" y="34457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</a:t>
            </a:r>
            <a:endParaRPr lang="en-US" sz="1200" dirty="0"/>
          </a:p>
        </p:txBody>
      </p:sp>
      <p:sp>
        <p:nvSpPr>
          <p:cNvPr id="346" name="Rounded Rectangle 345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charset="-128"/>
              </a:rPr>
              <a:t>Padding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52328" y="4813465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charset="2"/>
              <a:buChar char="v"/>
            </a:pPr>
            <a:r>
              <a:rPr lang="en-US" altLang="zh-CN" dirty="0" smtClean="0"/>
              <a:t>Padding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@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Lv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endParaRPr lang="en-US" altLang="zh-CN" dirty="0"/>
          </a:p>
        </p:txBody>
      </p:sp>
      <p:sp>
        <p:nvSpPr>
          <p:cNvPr id="62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6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421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  <p:bldP spid="346" grpId="0" animBg="1"/>
      <p:bldP spid="57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13612" y="5961112"/>
            <a:ext cx="1447800" cy="685800"/>
          </a:xfrm>
        </p:spPr>
        <p:txBody>
          <a:bodyPr/>
          <a:lstStyle/>
          <a:p>
            <a:pPr>
              <a:defRPr/>
            </a:pPr>
            <a:fld id="{D0C2149A-7858-4FDE-B5DA-516B4B842071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1469" y="1655192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43608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B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33414" y="2266180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C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395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447752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F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633537" y="285682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E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11560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H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07504" y="3475856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G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619672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J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115616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I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2894664" y="3479824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L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2123728" y="3476869"/>
            <a:ext cx="457200" cy="457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K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9" idx="3"/>
            <a:endCxn id="10" idx="0"/>
          </p:cNvCxnSpPr>
          <p:nvPr/>
        </p:nvCxnSpPr>
        <p:spPr bwMode="auto">
          <a:xfrm flipH="1">
            <a:off x="1272208" y="2045437"/>
            <a:ext cx="386216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9" idx="5"/>
            <a:endCxn id="11" idx="0"/>
          </p:cNvCxnSpPr>
          <p:nvPr/>
        </p:nvCxnSpPr>
        <p:spPr bwMode="auto">
          <a:xfrm>
            <a:off x="198171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10" idx="3"/>
            <a:endCxn id="12" idx="0"/>
          </p:cNvCxnSpPr>
          <p:nvPr/>
        </p:nvCxnSpPr>
        <p:spPr bwMode="auto">
          <a:xfrm flipH="1">
            <a:off x="768152" y="2656425"/>
            <a:ext cx="342411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11" idx="3"/>
            <a:endCxn id="24" idx="0"/>
          </p:cNvCxnSpPr>
          <p:nvPr/>
        </p:nvCxnSpPr>
        <p:spPr bwMode="auto">
          <a:xfrm flipH="1">
            <a:off x="1862137" y="2656425"/>
            <a:ext cx="238232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11" idx="5"/>
            <a:endCxn id="23" idx="0"/>
          </p:cNvCxnSpPr>
          <p:nvPr/>
        </p:nvCxnSpPr>
        <p:spPr bwMode="auto">
          <a:xfrm>
            <a:off x="2423659" y="2656425"/>
            <a:ext cx="252693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12" idx="3"/>
            <a:endCxn id="26" idx="0"/>
          </p:cNvCxnSpPr>
          <p:nvPr/>
        </p:nvCxnSpPr>
        <p:spPr bwMode="auto">
          <a:xfrm flipH="1">
            <a:off x="336104" y="3247074"/>
            <a:ext cx="270403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12" idx="4"/>
            <a:endCxn id="25" idx="0"/>
          </p:cNvCxnSpPr>
          <p:nvPr/>
        </p:nvCxnSpPr>
        <p:spPr bwMode="auto">
          <a:xfrm>
            <a:off x="768152" y="3314029"/>
            <a:ext cx="72008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24" idx="3"/>
            <a:endCxn id="28" idx="0"/>
          </p:cNvCxnSpPr>
          <p:nvPr/>
        </p:nvCxnSpPr>
        <p:spPr bwMode="auto">
          <a:xfrm flipH="1">
            <a:off x="1344216" y="3247074"/>
            <a:ext cx="35627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27" idx="0"/>
          </p:cNvCxnSpPr>
          <p:nvPr/>
        </p:nvCxnSpPr>
        <p:spPr bwMode="auto">
          <a:xfrm flipH="1">
            <a:off x="1848272" y="3315042"/>
            <a:ext cx="13865" cy="1618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24" idx="5"/>
            <a:endCxn id="30" idx="0"/>
          </p:cNvCxnSpPr>
          <p:nvPr/>
        </p:nvCxnSpPr>
        <p:spPr bwMode="auto">
          <a:xfrm>
            <a:off x="2023782" y="3247074"/>
            <a:ext cx="328546" cy="22979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3" idx="5"/>
            <a:endCxn id="29" idx="0"/>
          </p:cNvCxnSpPr>
          <p:nvPr/>
        </p:nvCxnSpPr>
        <p:spPr bwMode="auto">
          <a:xfrm>
            <a:off x="2837997" y="3247074"/>
            <a:ext cx="285267" cy="2327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6524029" y="1655192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𝛼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6126359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>
                <a:latin typeface="Times" panose="02020603050405020304" pitchFamily="18" charset="0"/>
              </a:rPr>
              <a:t>𝛽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8" name="Oval 8"/>
          <p:cNvSpPr>
            <a:spLocks noChangeArrowheads="1"/>
          </p:cNvSpPr>
          <p:nvPr/>
        </p:nvSpPr>
        <p:spPr bwMode="auto">
          <a:xfrm>
            <a:off x="6965974" y="2266180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𝛾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558961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𝛿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7380312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𝜁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6635080" y="2856829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𝜀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>
            <a:off x="584299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𝜃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3" name="Oval 9"/>
          <p:cNvSpPr>
            <a:spLocks noChangeArrowheads="1"/>
          </p:cNvSpPr>
          <p:nvPr/>
        </p:nvSpPr>
        <p:spPr bwMode="auto">
          <a:xfrm>
            <a:off x="5274245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𝜂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6923112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𝜅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5" name="Oval 9"/>
          <p:cNvSpPr>
            <a:spLocks noChangeArrowheads="1"/>
          </p:cNvSpPr>
          <p:nvPr/>
        </p:nvSpPr>
        <p:spPr bwMode="auto">
          <a:xfrm>
            <a:off x="637220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𝜄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2360" y="3475856"/>
            <a:ext cx="457200" cy="457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𝜆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cxnSp>
        <p:nvCxnSpPr>
          <p:cNvPr id="80" name="Straight Connector 79"/>
          <p:cNvCxnSpPr>
            <a:stCxn id="67" idx="3"/>
            <a:endCxn id="69" idx="0"/>
          </p:cNvCxnSpPr>
          <p:nvPr/>
        </p:nvCxnSpPr>
        <p:spPr bwMode="auto">
          <a:xfrm flipH="1">
            <a:off x="5818210" y="2656425"/>
            <a:ext cx="375104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7" idx="5"/>
            <a:endCxn id="71" idx="0"/>
          </p:cNvCxnSpPr>
          <p:nvPr/>
        </p:nvCxnSpPr>
        <p:spPr bwMode="auto">
          <a:xfrm>
            <a:off x="6516604" y="2656425"/>
            <a:ext cx="347076" cy="2004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77" idx="0"/>
            <a:endCxn id="70" idx="6"/>
          </p:cNvCxnSpPr>
          <p:nvPr/>
        </p:nvCxnSpPr>
        <p:spPr bwMode="auto">
          <a:xfrm flipH="1" flipV="1">
            <a:off x="7837512" y="3085429"/>
            <a:ext cx="203448" cy="390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5502845" y="3247074"/>
            <a:ext cx="153720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9" idx="5"/>
            <a:endCxn id="72" idx="0"/>
          </p:cNvCxnSpPr>
          <p:nvPr/>
        </p:nvCxnSpPr>
        <p:spPr bwMode="auto">
          <a:xfrm>
            <a:off x="5979855" y="3247074"/>
            <a:ext cx="9173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71" idx="3"/>
            <a:endCxn id="75" idx="0"/>
          </p:cNvCxnSpPr>
          <p:nvPr/>
        </p:nvCxnSpPr>
        <p:spPr bwMode="auto">
          <a:xfrm flipH="1">
            <a:off x="6600800" y="3247074"/>
            <a:ext cx="101235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71" idx="5"/>
            <a:endCxn id="74" idx="0"/>
          </p:cNvCxnSpPr>
          <p:nvPr/>
        </p:nvCxnSpPr>
        <p:spPr bwMode="auto">
          <a:xfrm>
            <a:off x="7025325" y="3247074"/>
            <a:ext cx="126387" cy="22878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>
            <a:stCxn id="70" idx="0"/>
            <a:endCxn id="68" idx="6"/>
          </p:cNvCxnSpPr>
          <p:nvPr/>
        </p:nvCxnSpPr>
        <p:spPr bwMode="auto">
          <a:xfrm flipH="1" flipV="1">
            <a:off x="7423174" y="2494780"/>
            <a:ext cx="185738" cy="36204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9" name="Straight Connector 328"/>
          <p:cNvCxnSpPr>
            <a:stCxn id="66" idx="3"/>
            <a:endCxn id="67" idx="0"/>
          </p:cNvCxnSpPr>
          <p:nvPr/>
        </p:nvCxnSpPr>
        <p:spPr bwMode="auto">
          <a:xfrm flipH="1">
            <a:off x="6354959" y="2045437"/>
            <a:ext cx="236025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2" name="Straight Connector 331"/>
          <p:cNvCxnSpPr>
            <a:stCxn id="66" idx="5"/>
            <a:endCxn id="68" idx="0"/>
          </p:cNvCxnSpPr>
          <p:nvPr/>
        </p:nvCxnSpPr>
        <p:spPr bwMode="auto">
          <a:xfrm>
            <a:off x="6914274" y="2045437"/>
            <a:ext cx="280300" cy="22074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8" name="Straight Arrow Connector 307"/>
          <p:cNvCxnSpPr/>
          <p:nvPr/>
        </p:nvCxnSpPr>
        <p:spPr bwMode="auto">
          <a:xfrm>
            <a:off x="3707904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9" name="TextBox 308"/>
          <p:cNvSpPr txBox="1"/>
          <p:nvPr/>
        </p:nvSpPr>
        <p:spPr>
          <a:xfrm>
            <a:off x="4067944" y="34457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Level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3</a:t>
            </a:r>
            <a:endParaRPr lang="en-US" sz="1200" dirty="0"/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498160" y="3475856"/>
            <a:ext cx="457200" cy="4572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dirty="0" smtClean="0">
                <a:latin typeface="Times" panose="02020603050405020304" pitchFamily="18" charset="0"/>
              </a:rPr>
              <a:t>𝜇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3120569" y="4120082"/>
            <a:ext cx="2459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/>
              <a:t>Canonization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</a:endParaRPr>
          </a:p>
        </p:txBody>
      </p:sp>
      <p:sp>
        <p:nvSpPr>
          <p:cNvPr id="64" name="Oval 9"/>
          <p:cNvSpPr>
            <a:spLocks noChangeArrowheads="1"/>
          </p:cNvSpPr>
          <p:nvPr/>
        </p:nvSpPr>
        <p:spPr bwMode="auto">
          <a:xfrm>
            <a:off x="115969" y="34756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611030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1112967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1609027" y="347387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2126374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2899783" y="3483974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269126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5840469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0" name="Oval 9"/>
          <p:cNvSpPr>
            <a:spLocks noChangeArrowheads="1"/>
          </p:cNvSpPr>
          <p:nvPr/>
        </p:nvSpPr>
        <p:spPr bwMode="auto">
          <a:xfrm>
            <a:off x="6372200" y="3467817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1" name="Oval 9"/>
          <p:cNvSpPr>
            <a:spLocks noChangeArrowheads="1"/>
          </p:cNvSpPr>
          <p:nvPr/>
        </p:nvSpPr>
        <p:spPr bwMode="auto">
          <a:xfrm>
            <a:off x="6924185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8122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8498003" y="3473852"/>
            <a:ext cx="457200" cy="457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latin typeface="Times" panose="02020603050405020304" pitchFamily="18" charset="0"/>
              </a:rPr>
              <a:t>0</a:t>
            </a:r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96" name="Date Placeholder 5"/>
          <p:cNvSpPr>
            <a:spLocks noGrp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</p:spPr>
        <p:txBody>
          <a:bodyPr/>
          <a:lstStyle/>
          <a:p>
            <a:r>
              <a:rPr lang="en-US" altLang="zh-CN" dirty="0" smtClean="0"/>
              <a:t>08</a:t>
            </a:r>
            <a:r>
              <a:rPr lang="en-US" altLang="en-US" dirty="0" smtClean="0"/>
              <a:t>/</a:t>
            </a:r>
            <a:r>
              <a:rPr lang="en-US" altLang="zh-CN" dirty="0" smtClean="0"/>
              <a:t>30</a:t>
            </a:r>
            <a:r>
              <a:rPr lang="en-US" altLang="en-US" dirty="0" smtClean="0"/>
              <a:t>/201</a:t>
            </a:r>
            <a:r>
              <a:rPr lang="en-US" altLang="zh-CN" dirty="0" smtClean="0"/>
              <a:t>7</a:t>
            </a:r>
          </a:p>
        </p:txBody>
      </p:sp>
      <p:sp>
        <p:nvSpPr>
          <p:cNvPr id="9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</p:spPr>
        <p:txBody>
          <a:bodyPr/>
          <a:lstStyle/>
          <a:p>
            <a:r>
              <a:rPr lang="en-US" altLang="en-US" dirty="0"/>
              <a:t>NED: An Inter-Graph</a:t>
            </a:r>
            <a:r>
              <a:rPr lang="zh-CN" altLang="en-US" dirty="0"/>
              <a:t> </a:t>
            </a:r>
            <a:r>
              <a:rPr lang="en-US" altLang="en-US" dirty="0"/>
              <a:t>Node Metric Based On E</a:t>
            </a:r>
            <a:r>
              <a:rPr lang="en-US" altLang="zh-CN" dirty="0"/>
              <a:t>d</a:t>
            </a:r>
            <a:r>
              <a:rPr lang="en-US" altLang="en-US" dirty="0"/>
              <a:t>it D</a:t>
            </a:r>
            <a:r>
              <a:rPr lang="en-US" altLang="zh-CN" dirty="0"/>
              <a:t>i</a:t>
            </a:r>
            <a:r>
              <a:rPr lang="en-US" altLang="en-US" dirty="0"/>
              <a:t>stance</a:t>
            </a:r>
            <a:endParaRPr lang="en-US" altLang="en-US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1" y="6011936"/>
            <a:ext cx="1227469" cy="460301"/>
          </a:xfrm>
          <a:prstGeom prst="rect">
            <a:avLst/>
          </a:prstGeom>
        </p:spPr>
      </p:pic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Computation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of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TED</a:t>
            </a:r>
            <a:r>
              <a:rPr lang="zh-CN" altLang="en-US" b="1" dirty="0" smtClean="0"/>
              <a:t>*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039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6" grpId="0" animBg="1"/>
      <p:bldP spid="7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3921</TotalTime>
  <Words>2027</Words>
  <Application>Microsoft Macintosh PowerPoint</Application>
  <PresentationFormat>On-screen Show (4:3)</PresentationFormat>
  <Paragraphs>984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Cambria Math</vt:lpstr>
      <vt:lpstr>Osaka</vt:lpstr>
      <vt:lpstr>Times</vt:lpstr>
      <vt:lpstr>Wingdings</vt:lpstr>
      <vt:lpstr>Arial</vt:lpstr>
      <vt:lpstr>Blank Presentation</vt:lpstr>
      <vt:lpstr>NED: An Inter-Graph Node Metric Based On Edit Distance</vt:lpstr>
      <vt:lpstr>Node Similarity Applications</vt:lpstr>
      <vt:lpstr>Existing Node Similarity Measures</vt:lpstr>
      <vt:lpstr>Node Similarity: NED</vt:lpstr>
      <vt:lpstr>Tree Edit Distance</vt:lpstr>
      <vt:lpstr>Modified Tree Edit Distance: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Computation of TED*</vt:lpstr>
      <vt:lpstr>TED* vs TED &amp; GED</vt:lpstr>
      <vt:lpstr>TED* is a metric, so is NED</vt:lpstr>
      <vt:lpstr>TED* vs TED on Efficiency</vt:lpstr>
      <vt:lpstr>NED Case Study: De-anonymization</vt:lpstr>
      <vt:lpstr>Thank You !</vt:lpstr>
    </vt:vector>
  </TitlesOfParts>
  <Company>user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Haohan Zhu</cp:lastModifiedBy>
  <cp:revision>217</cp:revision>
  <cp:lastPrinted>1904-01-01T00:00:00Z</cp:lastPrinted>
  <dcterms:created xsi:type="dcterms:W3CDTF">2008-01-28T19:49:47Z</dcterms:created>
  <dcterms:modified xsi:type="dcterms:W3CDTF">2017-08-21T06:46:00Z</dcterms:modified>
</cp:coreProperties>
</file>